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6" r:id="rId6"/>
    <p:sldId id="267" r:id="rId7"/>
    <p:sldId id="264" r:id="rId8"/>
    <p:sldId id="268" r:id="rId9"/>
    <p:sldId id="269" r:id="rId10"/>
    <p:sldId id="270" r:id="rId11"/>
    <p:sldId id="271" r:id="rId12"/>
    <p:sldId id="273" r:id="rId13"/>
    <p:sldId id="274" r:id="rId14"/>
    <p:sldId id="272" r:id="rId15"/>
    <p:sldId id="275" r:id="rId16"/>
    <p:sldId id="278" r:id="rId17"/>
    <p:sldId id="276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21D26-BF48-4A41-8372-CDDAB9B45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F9158D-B224-44C1-950C-8A219A546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C3F5F-E95B-4C1E-8AFC-706811D9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53B5-6EA1-4E45-B18B-70BC2902E18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7A15D-EA7E-482E-A2A2-F472A2C3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34D2C-9C32-4744-9FAA-4B76F742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D0C3-6234-4E13-B273-C0073E29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9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80C17-2A75-412F-9497-BDD4532D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F0B9DD-9A72-4B41-88DC-35A07D240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F2D58-9A16-45A7-B0B1-6142BBD2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53B5-6EA1-4E45-B18B-70BC2902E18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CC244-99FB-4BEF-A21B-9BF6AFAB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05D49-446D-4955-9ADB-C7DEF540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D0C3-6234-4E13-B273-C0073E29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8905DA-D471-4A4B-ABCF-DC0CE5884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7697DE-39FC-4BF8-9DF6-99CCFDB31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64478F-DB2E-4A9A-95BB-707F18C6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53B5-6EA1-4E45-B18B-70BC2902E18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7AB3EA-C849-4DE4-92ED-BD06A6EA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8EDFAA-D136-48A6-B795-0B68D470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D0C3-6234-4E13-B273-C0073E29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2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B8B9A-C9D8-4CC7-857B-AB00F3ED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8A5E3B-ED83-44CC-9EED-9AA907835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81B92-1F8D-497C-A695-78C4C6B6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53B5-6EA1-4E45-B18B-70BC2902E18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0A1600-BCCA-4567-A232-5E54B37D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37039-F781-4E3B-A320-431139AE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D0C3-6234-4E13-B273-C0073E29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9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3F62C-D6F7-4120-A136-0593738D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41C45F-56EB-4A08-A7D3-45284E8CA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3B9A4-FCF9-4DD6-AEF5-9F39AB1B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53B5-6EA1-4E45-B18B-70BC2902E18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4BD16C-BBBB-4EE8-9383-1CC19400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75CEA-0061-4988-BFB4-9F6AAB4F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D0C3-6234-4E13-B273-C0073E29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2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F85D9-9B78-47D9-94E2-9EF287CA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7CF01-2406-4922-B8F3-1E5D718C6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2CA5D5-2A59-465F-8F5F-53D06E235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D285B1-E813-4144-B071-9C82AF4E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53B5-6EA1-4E45-B18B-70BC2902E18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098B5E-A37D-4222-90DE-402543A19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8BA284-8754-41AA-8214-84355F59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D0C3-6234-4E13-B273-C0073E29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2664B-D890-4F5F-A8C4-D6FAFC53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082ACC-D9DE-4296-BF10-74A7806AB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30915F-D83F-44AC-AA06-97E9E9FC8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E1E1C6-D2DA-4893-9B84-0C1751B9D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488298-9E35-470C-A012-C14EE6DBF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B3BA04-61C8-4D66-9B0B-D51BEFC9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53B5-6EA1-4E45-B18B-70BC2902E18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D31DAB-AF79-4CB0-990D-2F730ECA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4BB5B1-501F-4029-AB3C-5166351E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D0C3-6234-4E13-B273-C0073E29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40420-A7FB-4888-A688-6302DF94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72E029-1B7A-4832-A898-B90DBBB9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53B5-6EA1-4E45-B18B-70BC2902E18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26F15E-F94D-48B1-A863-150E13C7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EB2A6A-B2B6-4BFC-97A5-150269D7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D0C3-6234-4E13-B273-C0073E29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55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076C50-79CC-444E-BE60-FE9AA937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53B5-6EA1-4E45-B18B-70BC2902E18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0221F0-7ABF-4C67-A598-BE68CBF5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681304-B4BE-475C-B27D-4F86A9D1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D0C3-6234-4E13-B273-C0073E29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8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1A706-8E95-4099-A5D1-76B75396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016D62-A4F2-4A41-8969-E9B6DC5DB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C4DE86-6441-44A0-9907-335B0D287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4EA920-9BC6-4FEE-8F68-D4CE5837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53B5-6EA1-4E45-B18B-70BC2902E18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B47811-78C2-431B-B324-DA9A6785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C80A7D-B4AC-4995-9651-2EE52B7B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D0C3-6234-4E13-B273-C0073E29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1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2E544-0C3D-43FF-BF92-F3C8B1B1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A5DA2E-2DE2-4C11-85A0-A5F44862E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7AFF8-6BE4-40C1-BEA7-266463838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15B4C1-69ED-4F17-AF4E-B1C3B410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53B5-6EA1-4E45-B18B-70BC2902E18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8531CD-ADA5-477E-81D3-97DA39B8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704F05-E94E-4B14-948D-CC91AD40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D0C3-6234-4E13-B273-C0073E29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4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A58E3-4478-4DAC-8E8B-C112A4EC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39E1A-3308-4F1E-ADEA-827FBCAD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66C53-02D6-4DF0-A6F9-F743BDA5B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53B5-6EA1-4E45-B18B-70BC2902E18B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921AB-9E1C-4DBA-B47E-B4826F9A1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65032-397D-4679-B064-759C41651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D0C3-6234-4E13-B273-C0073E29C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9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638DD6-59AC-4419-B1F7-651653849BBE}"/>
              </a:ext>
            </a:extLst>
          </p:cNvPr>
          <p:cNvSpPr txBox="1"/>
          <p:nvPr/>
        </p:nvSpPr>
        <p:spPr>
          <a:xfrm>
            <a:off x="2062031" y="2274838"/>
            <a:ext cx="77578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Внедряем профессиональный стандарт 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9B6239E3-B8CE-4E6C-8081-BF3B2ACABC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EE756-2D5C-4634-A22C-C31BF3A94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A316D5-EA11-4620-B27B-D3A7309933F6}"/>
              </a:ext>
            </a:extLst>
          </p:cNvPr>
          <p:cNvSpPr txBox="1"/>
          <p:nvPr/>
        </p:nvSpPr>
        <p:spPr>
          <a:xfrm>
            <a:off x="142042" y="177553"/>
            <a:ext cx="5145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Black" panose="020B0A04020102020204" pitchFamily="34" charset="0"/>
                <a:cs typeface="Arial" panose="020B0604020202020204" pitchFamily="34" charset="0"/>
              </a:rPr>
              <a:t>Региональный</a:t>
            </a:r>
          </a:p>
          <a:p>
            <a:r>
              <a:rPr lang="ru-RU" sz="1400" dirty="0">
                <a:latin typeface="Arial Black" panose="020B0A04020102020204" pitchFamily="34" charset="0"/>
                <a:cs typeface="Arial" panose="020B0604020202020204" pitchFamily="34" charset="0"/>
              </a:rPr>
              <a:t>библиотечно-информационный </a:t>
            </a:r>
          </a:p>
          <a:p>
            <a:r>
              <a:rPr lang="ru-RU" sz="1400" dirty="0">
                <a:latin typeface="Arial Black" panose="020B0A04020102020204" pitchFamily="34" charset="0"/>
                <a:cs typeface="Arial" panose="020B0604020202020204" pitchFamily="34" charset="0"/>
              </a:rPr>
              <a:t>комплекс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культуры Тульской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907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9B222-AA4F-486E-93BB-2B61629D738B}"/>
              </a:ext>
            </a:extLst>
          </p:cNvPr>
          <p:cNvSpPr txBox="1"/>
          <p:nvPr/>
        </p:nvSpPr>
        <p:spPr>
          <a:xfrm>
            <a:off x="377687" y="386292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6-й уровень квалификации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32901-21A2-44B8-83E5-241031BEF63D}"/>
              </a:ext>
            </a:extLst>
          </p:cNvPr>
          <p:cNvSpPr txBox="1"/>
          <p:nvPr/>
        </p:nvSpPr>
        <p:spPr>
          <a:xfrm>
            <a:off x="377687" y="1450653"/>
            <a:ext cx="1152276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Требуется для обобщенных трудовых функций</a:t>
            </a:r>
            <a:r>
              <a:rPr lang="ru-RU" sz="2400" dirty="0"/>
              <a:t>:</a:t>
            </a:r>
          </a:p>
          <a:p>
            <a:r>
              <a:rPr lang="ru-RU" sz="2400" dirty="0"/>
              <a:t>Библиотечно-информационное обслуживание пользователей, Формирование, учет и обработка библиотечного фонда, Организация и сохранение библиотечного фонда, Каталогизация документов, ведение справочно-поискового аппарата библиотеки </a:t>
            </a:r>
          </a:p>
          <a:p>
            <a:r>
              <a:rPr lang="ru-RU" sz="2400" b="1" dirty="0"/>
              <a:t>6 уровень предполагает </a:t>
            </a:r>
          </a:p>
          <a:p>
            <a:r>
              <a:rPr lang="ru-RU" sz="2400" dirty="0"/>
              <a:t>• Среднее профессиональное образование по программам подготовки специалистов среднего звена</a:t>
            </a:r>
          </a:p>
          <a:p>
            <a:r>
              <a:rPr lang="ru-RU" sz="2400" dirty="0"/>
              <a:t>• Высшее образование – бакалавриат</a:t>
            </a:r>
          </a:p>
          <a:p>
            <a:r>
              <a:rPr lang="ru-RU" sz="2400" dirty="0"/>
              <a:t>• Дополнительные профессиональные программы</a:t>
            </a:r>
          </a:p>
          <a:p>
            <a:r>
              <a:rPr lang="ru-RU" sz="2400" dirty="0"/>
              <a:t>• Практический опыт. </a:t>
            </a:r>
          </a:p>
          <a:p>
            <a:endParaRPr lang="ru-RU" sz="2400" dirty="0"/>
          </a:p>
          <a:p>
            <a:r>
              <a:rPr lang="ru-RU" sz="2400" dirty="0"/>
              <a:t>           Примечание: </a:t>
            </a:r>
            <a:r>
              <a:rPr lang="ru-RU" sz="2400" b="1" dirty="0">
                <a:solidFill>
                  <a:srgbClr val="FF0000"/>
                </a:solidFill>
              </a:rPr>
              <a:t>работать в профессии можно и с непрофильным образованием, но тогда нужно пройти дополнительное профессиональное образование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B547E8-D8E5-4CA4-A9CD-3922E07EE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87" y="5274825"/>
            <a:ext cx="687378" cy="6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65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0CE47E-8295-4DC7-AA67-2425B243B403}"/>
              </a:ext>
            </a:extLst>
          </p:cNvPr>
          <p:cNvSpPr txBox="1"/>
          <p:nvPr/>
        </p:nvSpPr>
        <p:spPr>
          <a:xfrm>
            <a:off x="669236" y="432459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7-й уровень квалификации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8DADA-9DD9-4449-A6C0-8F59A245CCF7}"/>
              </a:ext>
            </a:extLst>
          </p:cNvPr>
          <p:cNvSpPr txBox="1"/>
          <p:nvPr/>
        </p:nvSpPr>
        <p:spPr>
          <a:xfrm>
            <a:off x="231913" y="1445386"/>
            <a:ext cx="116950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Трудовые функции: </a:t>
            </a:r>
          </a:p>
          <a:p>
            <a:pPr algn="just"/>
            <a:r>
              <a:rPr lang="ru-RU" sz="2400" dirty="0"/>
              <a:t>Библиографическая и информационно-аналитическая деятельность в библиотеке; Библиотечная исследовательская, методическая и проектная деятельность; Организация деятельности структурного подразделения библиотеки</a:t>
            </a:r>
          </a:p>
          <a:p>
            <a:pPr algn="just"/>
            <a:r>
              <a:rPr lang="ru-RU" sz="2400" b="1" dirty="0"/>
              <a:t>7-й уровень предусматривает </a:t>
            </a:r>
          </a:p>
          <a:p>
            <a:pPr algn="just"/>
            <a:r>
              <a:rPr lang="ru-RU" sz="2400" dirty="0"/>
              <a:t>• Высшее образование: </a:t>
            </a:r>
            <a:r>
              <a:rPr lang="ru-RU" sz="2400" b="1" dirty="0"/>
              <a:t>бакалавриат, специалитет, магистратура – профильное </a:t>
            </a:r>
          </a:p>
          <a:p>
            <a:pPr algn="just"/>
            <a:r>
              <a:rPr lang="ru-RU" sz="2400" dirty="0"/>
              <a:t>• Высшее образование: бакалавриат, специалитет, магистратура – Непрофильное </a:t>
            </a:r>
            <a:r>
              <a:rPr lang="ru-RU" sz="2400" b="1" dirty="0">
                <a:solidFill>
                  <a:srgbClr val="FF0000"/>
                </a:solidFill>
              </a:rPr>
              <a:t>плюс</a:t>
            </a:r>
            <a:r>
              <a:rPr lang="ru-RU" sz="2400" dirty="0"/>
              <a:t> </a:t>
            </a:r>
            <a:r>
              <a:rPr lang="ru-RU" sz="2400" b="1" dirty="0"/>
              <a:t>Дополнительные профессиональные программы </a:t>
            </a:r>
          </a:p>
          <a:p>
            <a:pPr algn="just"/>
            <a:r>
              <a:rPr lang="ru-RU" sz="2400" dirty="0"/>
              <a:t>• Практический опыт </a:t>
            </a:r>
          </a:p>
          <a:p>
            <a:pPr algn="just"/>
            <a:r>
              <a:rPr lang="ru-RU" sz="2400" dirty="0"/>
              <a:t> </a:t>
            </a:r>
            <a:r>
              <a:rPr lang="ru-RU" sz="2400" b="1" dirty="0"/>
              <a:t>Для руководителя структурного подразделения должна быть профильная магистратура </a:t>
            </a:r>
          </a:p>
          <a:p>
            <a:pPr algn="just"/>
            <a:r>
              <a:rPr lang="ru-RU" sz="2400" dirty="0"/>
              <a:t>            </a:t>
            </a:r>
          </a:p>
          <a:p>
            <a:pPr algn="just"/>
            <a:r>
              <a:rPr lang="ru-RU" sz="2400" dirty="0"/>
              <a:t>            Примечание: </a:t>
            </a:r>
            <a:r>
              <a:rPr lang="ru-RU" sz="2400" b="1" dirty="0">
                <a:solidFill>
                  <a:srgbClr val="FF0000"/>
                </a:solidFill>
              </a:rPr>
              <a:t>работать в профессии можно и с непрофильным образованием, но тогда нужно пройти дополнительное профессиональное образование.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161091-9DAC-4415-B8D7-91BF51151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79" y="5632634"/>
            <a:ext cx="687378" cy="6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4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CAD15-7A77-4F49-8FC8-368A514BFFF8}"/>
              </a:ext>
            </a:extLst>
          </p:cNvPr>
          <p:cNvSpPr txBox="1"/>
          <p:nvPr/>
        </p:nvSpPr>
        <p:spPr>
          <a:xfrm>
            <a:off x="3000138" y="432459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ПРОВЕРКА КВАЛИФИКАЦИИ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A3BC8-E208-42B7-B278-10C9AF16CC8A}"/>
              </a:ext>
            </a:extLst>
          </p:cNvPr>
          <p:cNvSpPr txBox="1"/>
          <p:nvPr/>
        </p:nvSpPr>
        <p:spPr>
          <a:xfrm>
            <a:off x="311425" y="1480428"/>
            <a:ext cx="110456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осуществляется в по документам сотрудника: </a:t>
            </a:r>
          </a:p>
          <a:p>
            <a:r>
              <a:rPr lang="ru-RU" sz="2400" dirty="0"/>
              <a:t>– об образовании и о квалификации (диплом об окончании учебного заведения) </a:t>
            </a:r>
          </a:p>
          <a:p>
            <a:r>
              <a:rPr lang="ru-RU" sz="2400" dirty="0"/>
              <a:t>– о дополнительном профессиональном образовании</a:t>
            </a:r>
          </a:p>
          <a:p>
            <a:r>
              <a:rPr lang="ru-RU" sz="2400" dirty="0"/>
              <a:t>– по трудовой книжке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7E75C-DC58-4B33-A9E0-6ED3314F3CF8}"/>
              </a:ext>
            </a:extLst>
          </p:cNvPr>
          <p:cNvSpPr txBox="1"/>
          <p:nvPr/>
        </p:nvSpPr>
        <p:spPr>
          <a:xfrm>
            <a:off x="755374" y="5284490"/>
            <a:ext cx="106945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Опыт работы – подтверждают записи в трудовой книжке, а также трудовой договор, приказы по личному составу (о приеме, переводе, увольнении), личная карточка работника (форма Т-2), личное дело работника, бухгалтерские документы по оплате труда (лицевой счет работника).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D56546-E677-469D-B041-FDB1E33669A4}"/>
              </a:ext>
            </a:extLst>
          </p:cNvPr>
          <p:cNvSpPr txBox="1"/>
          <p:nvPr/>
        </p:nvSpPr>
        <p:spPr>
          <a:xfrm>
            <a:off x="2779644" y="3247808"/>
            <a:ext cx="655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Виды документов о повышении квалификации: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2A8763-E5BA-40F8-9F22-9C7B87E5C740}"/>
              </a:ext>
            </a:extLst>
          </p:cNvPr>
          <p:cNvSpPr txBox="1"/>
          <p:nvPr/>
        </p:nvSpPr>
        <p:spPr>
          <a:xfrm>
            <a:off x="490329" y="3935539"/>
            <a:ext cx="3048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Удостоверение о </a:t>
            </a:r>
          </a:p>
          <a:p>
            <a:pPr algn="ctr"/>
            <a:r>
              <a:rPr lang="ru-RU" b="1" dirty="0"/>
              <a:t>повышении квалификации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F683E-0E8D-4D00-940D-1C998CC75971}"/>
              </a:ext>
            </a:extLst>
          </p:cNvPr>
          <p:cNvSpPr txBox="1"/>
          <p:nvPr/>
        </p:nvSpPr>
        <p:spPr>
          <a:xfrm>
            <a:off x="8123583" y="3870664"/>
            <a:ext cx="3828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Диплом о </a:t>
            </a:r>
          </a:p>
          <a:p>
            <a:pPr algn="ctr"/>
            <a:r>
              <a:rPr lang="ru-RU" b="1" dirty="0"/>
              <a:t>профессиональной переподготовке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CBE038-7BE5-4A77-98FA-20CE539E2133}"/>
              </a:ext>
            </a:extLst>
          </p:cNvPr>
          <p:cNvSpPr txBox="1"/>
          <p:nvPr/>
        </p:nvSpPr>
        <p:spPr>
          <a:xfrm>
            <a:off x="311425" y="4697811"/>
            <a:ext cx="115227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Повышение квалификации в профстандарте - не реже одного раза в 3 года.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B53ACF3-59E6-4611-9D36-8BB830C4E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25" y="4516995"/>
            <a:ext cx="687378" cy="687378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5E2DD56-35BC-47DE-AC69-0D1DAC2F3BD5}"/>
              </a:ext>
            </a:extLst>
          </p:cNvPr>
          <p:cNvCxnSpPr/>
          <p:nvPr/>
        </p:nvCxnSpPr>
        <p:spPr>
          <a:xfrm flipH="1">
            <a:off x="3000138" y="3737113"/>
            <a:ext cx="869497" cy="1984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6EB0197-D0FE-472A-BD0B-E93451B77BA2}"/>
              </a:ext>
            </a:extLst>
          </p:cNvPr>
          <p:cNvCxnSpPr>
            <a:cxnSpLocks/>
          </p:cNvCxnSpPr>
          <p:nvPr/>
        </p:nvCxnSpPr>
        <p:spPr>
          <a:xfrm>
            <a:off x="8299914" y="3731393"/>
            <a:ext cx="888988" cy="2841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4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26B4B3-7CA0-47B9-ACF3-2CB389A31D06}"/>
              </a:ext>
            </a:extLst>
          </p:cNvPr>
          <p:cNvSpPr txBox="1"/>
          <p:nvPr/>
        </p:nvSpPr>
        <p:spPr>
          <a:xfrm>
            <a:off x="3000138" y="432459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АТТЕСТАЦИЯ РАБОТНИКОВ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2CE8A-72F6-4851-8240-0BABB5637733}"/>
              </a:ext>
            </a:extLst>
          </p:cNvPr>
          <p:cNvSpPr txBox="1"/>
          <p:nvPr/>
        </p:nvSpPr>
        <p:spPr>
          <a:xfrm>
            <a:off x="369580" y="1225689"/>
            <a:ext cx="114498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 соответствии с Положением об аттестации работников или иным ЛНА, описывающим данную процедуру. (См.: Приказ МК РФ от 24 июня 2016 г. N 1435 «Об утверждении порядка проведения периодической аттестации работников библиотек». </a:t>
            </a:r>
          </a:p>
          <a:p>
            <a:r>
              <a:rPr lang="ru-RU" sz="2000" b="1" dirty="0"/>
              <a:t>Если уровень квалификации не дотягивает до нормативного</a:t>
            </a:r>
            <a:r>
              <a:rPr lang="ru-RU" sz="2000" dirty="0"/>
              <a:t>:</a:t>
            </a:r>
          </a:p>
          <a:p>
            <a:r>
              <a:rPr lang="ru-RU" sz="2000" dirty="0"/>
              <a:t>• перевод на другую должность, соответствующую уровню квалификации</a:t>
            </a:r>
          </a:p>
          <a:p>
            <a:r>
              <a:rPr lang="ru-RU" sz="2000" dirty="0"/>
              <a:t>• прохождение дополнительного профессионального обучения или повышения квалификации</a:t>
            </a:r>
          </a:p>
          <a:p>
            <a:endParaRPr lang="ru-RU" sz="2000" dirty="0"/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Уволить работника за несоответствие требованию ПС нельзя</a:t>
            </a: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just"/>
            <a:r>
              <a:rPr lang="ru-RU" sz="2000" dirty="0"/>
              <a:t>• Если работодатель все же решает уволить сотрудника с недостаточной квалификацией, необходимо провести </a:t>
            </a:r>
            <a:r>
              <a:rPr lang="ru-RU" sz="2000" b="1" dirty="0"/>
              <a:t>обязательную аттестацию</a:t>
            </a:r>
          </a:p>
          <a:p>
            <a:pPr algn="just"/>
            <a:r>
              <a:rPr lang="ru-RU" sz="2000" dirty="0"/>
              <a:t>• </a:t>
            </a:r>
            <a:r>
              <a:rPr lang="ru-RU" sz="2000" b="1" dirty="0"/>
              <a:t>Лица, не имеющие специальной подготовки или стажа работы, но обладающие достаточным практическим опытом и выполняющие качественно и в полном объеме возложенные на них обязанности, по решению аттестационной комиссии могут быть признаны </a:t>
            </a:r>
            <a:r>
              <a:rPr lang="ru-RU" sz="2000" b="1" dirty="0">
                <a:solidFill>
                  <a:srgbClr val="FF0000"/>
                </a:solidFill>
              </a:rPr>
              <a:t>соответствующими занимаемой должности</a:t>
            </a:r>
            <a:r>
              <a:rPr lang="ru-RU" sz="2000" b="1" dirty="0"/>
              <a:t>, и по рекомендации аттестационной комиссии могут быть направлены на обучение по программе дополнительного профессионального образования (переподготовку)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211813-C500-4963-BC32-1279652A9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604" y="3226749"/>
            <a:ext cx="568038" cy="56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04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61520B-E407-4F51-8994-35BD1064DC32}"/>
              </a:ext>
            </a:extLst>
          </p:cNvPr>
          <p:cNvSpPr txBox="1"/>
          <p:nvPr/>
        </p:nvSpPr>
        <p:spPr>
          <a:xfrm>
            <a:off x="184050" y="386292"/>
            <a:ext cx="11820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ДОПОЛНИТЕЛЬНОЕ ПРОФЕССИОНАЛЬНОЕ ОБРАЗОВАНИЕ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F9640-8BF3-4C47-8FD3-DBFC42DACB48}"/>
              </a:ext>
            </a:extLst>
          </p:cNvPr>
          <p:cNvSpPr txBox="1"/>
          <p:nvPr/>
        </p:nvSpPr>
        <p:spPr>
          <a:xfrm>
            <a:off x="356327" y="1256568"/>
            <a:ext cx="11476383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• В соответствии со статьей 196 ТК РФ необходимость дополнительного профессионального образования (ДПО) определяет </a:t>
            </a:r>
            <a:r>
              <a:rPr lang="ru-RU" sz="2400" b="1" dirty="0"/>
              <a:t>работодатель</a:t>
            </a: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400" dirty="0"/>
              <a:t>• Само обучение работника по направлению работодателя производится </a:t>
            </a:r>
            <a:r>
              <a:rPr lang="ru-RU" sz="2400" b="1" dirty="0"/>
              <a:t>за счет средств самого работодателя</a:t>
            </a:r>
            <a:r>
              <a:rPr lang="ru-RU" sz="2400" dirty="0"/>
              <a:t>, а не работника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• В случае отказа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Ubuntu"/>
              </a:rPr>
              <a:t>работника обучаться по программе дополнительного профессионального образования, оплаченной работодателем, работодатель вправе провести аттестацию, по итогам которой предложить </a:t>
            </a:r>
            <a:r>
              <a:rPr lang="ru-RU" sz="2400" dirty="0"/>
              <a:t>перевод на должность, соответствующую квалификации работника. Если работник не согласен на перевод или нет подходящей вакантной должности, администрация может </a:t>
            </a:r>
            <a:r>
              <a:rPr lang="ru-RU" sz="2400" dirty="0">
                <a:solidFill>
                  <a:srgbClr val="333333"/>
                </a:solidFill>
                <a:latin typeface="Ubuntu"/>
              </a:rPr>
              <a:t>расторгнуть трудовой договор с данным работником </a:t>
            </a:r>
            <a:r>
              <a:rPr lang="ru-RU" sz="2400" dirty="0"/>
              <a:t>по п. 3 ч. 1 ст. 81 ТК РФ</a:t>
            </a:r>
            <a:r>
              <a:rPr lang="ru-RU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729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9105B-CF35-41FB-9B7F-0FCA49AF5180}"/>
              </a:ext>
            </a:extLst>
          </p:cNvPr>
          <p:cNvSpPr txBox="1"/>
          <p:nvPr/>
        </p:nvSpPr>
        <p:spPr>
          <a:xfrm>
            <a:off x="237059" y="1219018"/>
            <a:ext cx="11529392" cy="465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Проверяет соответствие наименования должности работника - ПС, Штатному расписанию. 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 </a:t>
            </a:r>
            <a:r>
              <a:rPr lang="ru-RU" sz="2400" b="1" dirty="0"/>
              <a:t>ЕСЛИ ДОЛЖНОСТЬ ОТСУТСТВУЕТ в ПС? 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• Работодателю предоставлено право самостоятельно определять штатное расписание, наименование должностей и трудовых функций 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• Для завершения всей процедуры внести корректировки в ДИ (скопировать из ПС) 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• Издать приказ по библиотеке, утвердить все изменения. 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• Внести запись в трудовую книжку и все другие документы работника в ОК и бухгалтерии.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06CBB-FA34-44C0-BD5E-302698326328}"/>
              </a:ext>
            </a:extLst>
          </p:cNvPr>
          <p:cNvSpPr txBox="1"/>
          <p:nvPr/>
        </p:nvSpPr>
        <p:spPr>
          <a:xfrm>
            <a:off x="1131581" y="386292"/>
            <a:ext cx="9925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РАБОЧАЯ ГРУППА  ПО ВНЕДРЕНИЮ ПРОФСТАНДАРТА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104941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0C5A5A-65FA-4E31-A9AF-BADAC3398FA0}"/>
              </a:ext>
            </a:extLst>
          </p:cNvPr>
          <p:cNvSpPr txBox="1"/>
          <p:nvPr/>
        </p:nvSpPr>
        <p:spPr>
          <a:xfrm>
            <a:off x="270190" y="201626"/>
            <a:ext cx="11648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ВНЕСЕНИЕ КОРРЕКТИРОВОК В ЛОКАЛЬНЫЕ НОРМАТИВНЫЕ ДОКУМЕНТЫ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CEE9B-9536-49A2-B2D7-128BFD1ED105}"/>
              </a:ext>
            </a:extLst>
          </p:cNvPr>
          <p:cNvSpPr txBox="1"/>
          <p:nvPr/>
        </p:nvSpPr>
        <p:spPr>
          <a:xfrm>
            <a:off x="270190" y="1501238"/>
            <a:ext cx="1164866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В ДИ – обязательно в части наименования должности и требований к квалификации; </a:t>
            </a:r>
          </a:p>
          <a:p>
            <a:pPr>
              <a:lnSpc>
                <a:spcPct val="150000"/>
              </a:lnSpc>
            </a:pPr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/>
              <a:t> В трудовые договора, путем подписания Дополнительных соглашений к ним </a:t>
            </a:r>
          </a:p>
          <a:p>
            <a:pPr>
              <a:lnSpc>
                <a:spcPct val="150000"/>
              </a:lnSpc>
            </a:pPr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/>
              <a:t> В коллективный договор (отразить условия осуществления подготовки работников и дополнительного профессионального образования). </a:t>
            </a:r>
          </a:p>
        </p:txBody>
      </p:sp>
    </p:spTree>
    <p:extLst>
      <p:ext uri="{BB962C8B-B14F-4D97-AF65-F5344CB8AC3E}">
        <p14:creationId xmlns:p14="http://schemas.microsoft.com/office/powerpoint/2010/main" val="2465346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1FB15F-C316-4035-A6AE-5F321C759B38}"/>
              </a:ext>
            </a:extLst>
          </p:cNvPr>
          <p:cNvSpPr txBox="1"/>
          <p:nvPr/>
        </p:nvSpPr>
        <p:spPr>
          <a:xfrm>
            <a:off x="3094384" y="432459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ПОДГОТОВКА ПЕРСОНАЛА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AB14E-C358-4C3E-9800-9E5D08A886B2}"/>
              </a:ext>
            </a:extLst>
          </p:cNvPr>
          <p:cNvSpPr txBox="1"/>
          <p:nvPr/>
        </p:nvSpPr>
        <p:spPr>
          <a:xfrm>
            <a:off x="488850" y="1549859"/>
            <a:ext cx="11211339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Объявить коллективу о предстоящем переходе на ПС, провести ознакомление с содержанием ПС и ТК и с порядком перехода на профстандарт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 Подготовка и подписание уведомления работников не менее чем за 2 месяца до его введения (Уведомление — это письменное извещение своих сотрудников о том, что в скором времени в библиотеке будет введен в действие профстандарт специалиста по БИД)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478FEA-6CD0-4EFD-9CBA-1D28CE32547A}"/>
              </a:ext>
            </a:extLst>
          </p:cNvPr>
          <p:cNvSpPr txBox="1"/>
          <p:nvPr/>
        </p:nvSpPr>
        <p:spPr>
          <a:xfrm>
            <a:off x="583097" y="5265758"/>
            <a:ext cx="112113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Принимать на работу только тех специалистов , которые максимально точно соответствуют требованиям профессионального стандарта.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7F5217-2433-41EC-88BE-F2E092DAA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50" y="5308141"/>
            <a:ext cx="568038" cy="56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" y="2250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8" y="-47817"/>
            <a:ext cx="12194960" cy="1364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C86335-E06F-4A3E-AB01-9B4E3D33166C}"/>
              </a:ext>
            </a:extLst>
          </p:cNvPr>
          <p:cNvSpPr txBox="1"/>
          <p:nvPr/>
        </p:nvSpPr>
        <p:spPr>
          <a:xfrm>
            <a:off x="536714" y="386292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0D1091-BC0F-40CD-AE1C-504CF1EBE9CC}"/>
              </a:ext>
            </a:extLst>
          </p:cNvPr>
          <p:cNvSpPr txBox="1"/>
          <p:nvPr/>
        </p:nvSpPr>
        <p:spPr>
          <a:xfrm>
            <a:off x="536714" y="4255717"/>
            <a:ext cx="47575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заместитель генерального директора по методической и проектной работе ГУК ТО «РБИК»</a:t>
            </a:r>
          </a:p>
          <a:p>
            <a:endParaRPr lang="ru-RU" sz="2400" b="1" dirty="0"/>
          </a:p>
          <a:p>
            <a:r>
              <a:rPr lang="ru-RU" sz="2400" b="1" dirty="0"/>
              <a:t>Дороничева Татьяна Алексеевна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29F1D-3728-4C27-BCC6-C07067023BFE}"/>
              </a:ext>
            </a:extLst>
          </p:cNvPr>
          <p:cNvSpPr txBox="1"/>
          <p:nvPr/>
        </p:nvSpPr>
        <p:spPr>
          <a:xfrm>
            <a:off x="6725478" y="2287120"/>
            <a:ext cx="514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  <a:cs typeface="Arial" panose="020B0604020202020204" pitchFamily="34" charset="0"/>
              </a:rPr>
              <a:t>Региональный</a:t>
            </a:r>
          </a:p>
          <a:p>
            <a:r>
              <a:rPr lang="ru-RU" sz="2800" dirty="0">
                <a:latin typeface="Arial Black" panose="020B0A04020102020204" pitchFamily="34" charset="0"/>
                <a:cs typeface="Arial" panose="020B0604020202020204" pitchFamily="34" charset="0"/>
              </a:rPr>
              <a:t>библиотечно-информационный </a:t>
            </a:r>
          </a:p>
          <a:p>
            <a:r>
              <a:rPr lang="ru-RU" sz="2800" dirty="0">
                <a:latin typeface="Arial Black" panose="020B0A04020102020204" pitchFamily="34" charset="0"/>
                <a:cs typeface="Arial" panose="020B0604020202020204" pitchFamily="34" charset="0"/>
              </a:rPr>
              <a:t>комплекс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культуры Тульской области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76A5A29-020C-490A-BD2A-F7D0FA1AD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23" y="1299612"/>
            <a:ext cx="4056686" cy="138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AD3D3E-2DE0-490C-ABED-B1774109AF8F}"/>
              </a:ext>
            </a:extLst>
          </p:cNvPr>
          <p:cNvSpPr txBox="1"/>
          <p:nvPr/>
        </p:nvSpPr>
        <p:spPr>
          <a:xfrm>
            <a:off x="1025564" y="99283"/>
            <a:ext cx="10137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«СПЕЦИАЛИСТ ПО БИБЛИОТЕЧНО-ИНФОРМАЦИОННОЙ ДЕЯТЕЛЬНОСТИ»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CC7FE-A056-49E4-BD2A-A32D5BB2953B}"/>
              </a:ext>
            </a:extLst>
          </p:cNvPr>
          <p:cNvSpPr txBox="1"/>
          <p:nvPr/>
        </p:nvSpPr>
        <p:spPr>
          <a:xfrm>
            <a:off x="1025564" y="1496272"/>
            <a:ext cx="10530332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Утвержден Приказом Министерства труда и социальной защиты РФ от 14 сентября 2022 г. N 527н «Об утверждении профессионального стандарта "Специалист по библиотечно-информационной деятельности"»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Зарегистрирован в Минюсте России 14 октября 2022 г. N 70503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Установлены срок введения в действие с 1 марта 2023 г. и срок действия до 1 марта 2029 г.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Будет применяться в библиотеках, независимо от их уровня и ведомственной принадлежности.</a:t>
            </a:r>
          </a:p>
        </p:txBody>
      </p:sp>
    </p:spTree>
    <p:extLst>
      <p:ext uri="{BB962C8B-B14F-4D97-AF65-F5344CB8AC3E}">
        <p14:creationId xmlns:p14="http://schemas.microsoft.com/office/powerpoint/2010/main" val="68270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3"/>
            <a:ext cx="12194960" cy="1364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1321C0-62A7-4E00-9DEF-8895C79D70E2}"/>
              </a:ext>
            </a:extLst>
          </p:cNvPr>
          <p:cNvSpPr txBox="1"/>
          <p:nvPr/>
        </p:nvSpPr>
        <p:spPr>
          <a:xfrm>
            <a:off x="243685" y="386291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В НАСТОЯЩЕЕ ВРЕМЯ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C6036-52CF-4563-AF88-7802913813C3}"/>
              </a:ext>
            </a:extLst>
          </p:cNvPr>
          <p:cNvSpPr txBox="1"/>
          <p:nvPr/>
        </p:nvSpPr>
        <p:spPr>
          <a:xfrm>
            <a:off x="569843" y="1573889"/>
            <a:ext cx="10999305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«Единый квалификационный справочник (ЕКС) должностей руководителей, специалистов и служащих», утвержден Приказом Министерства здравоохранения и социального развития Российской Федерации от 30.03.2011 № 251н, раздел IV. «Квалификационные характеристики должностей работников, занятых в библиотеках»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Оба документа будут действовать какое-то время одновременно, до специальной отмены ЕКС отдельным законодательным документом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Работодатель самостоятельно определяет, какой нормативный правовой акт он будет использовать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2FEBBC-CD0D-4765-BCBB-2A08179BC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554" y="4812304"/>
            <a:ext cx="736037" cy="7360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92C37B-0FA4-46CE-A8ED-C96BC984A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336" y="5936973"/>
            <a:ext cx="712111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6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6E8F09-2AF9-4E71-A065-86F2F33EDED7}"/>
              </a:ext>
            </a:extLst>
          </p:cNvPr>
          <p:cNvSpPr txBox="1"/>
          <p:nvPr/>
        </p:nvSpPr>
        <p:spPr>
          <a:xfrm>
            <a:off x="675861" y="0"/>
            <a:ext cx="10522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</a:t>
            </a:r>
          </a:p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«СПЕЦИАЛИСТ ПО БИБЛИОТЕЧНО-ИНФОРМАЦИОННОЙ ДЕЯТЕЛЬНОСТИ»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BE214-72FE-4341-81FA-D1D0A0B494C7}"/>
              </a:ext>
            </a:extLst>
          </p:cNvPr>
          <p:cNvSpPr txBox="1"/>
          <p:nvPr/>
        </p:nvSpPr>
        <p:spPr>
          <a:xfrm>
            <a:off x="225286" y="1661276"/>
            <a:ext cx="11423374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Содержит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возможные наименования должностей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требования к образованию и опыту работы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требования к знаниям и умениям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Включает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набор </a:t>
            </a:r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обобщенных трудовых функций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Каждая </a:t>
            </a:r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обобщенная функция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распадается на </a:t>
            </a:r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отдельные трудовые функции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 перечнем </a:t>
            </a:r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конкретных трудовых действий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которые должен выполнять работник. </a:t>
            </a:r>
          </a:p>
        </p:txBody>
      </p:sp>
    </p:spTree>
    <p:extLst>
      <p:ext uri="{BB962C8B-B14F-4D97-AF65-F5344CB8AC3E}">
        <p14:creationId xmlns:p14="http://schemas.microsoft.com/office/powerpoint/2010/main" val="192750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C2292C-0EA2-4ED7-AD75-4817DEB7AF7C}"/>
              </a:ext>
            </a:extLst>
          </p:cNvPr>
          <p:cNvSpPr txBox="1"/>
          <p:nvPr/>
        </p:nvSpPr>
        <p:spPr>
          <a:xfrm>
            <a:off x="3000138" y="247793"/>
            <a:ext cx="6188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ВВЕДЕНИЕ ПРОФСТАНДАРТА: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35E32-0ADC-41C9-8B11-63FBF182515D}"/>
              </a:ext>
            </a:extLst>
          </p:cNvPr>
          <p:cNvSpPr txBox="1"/>
          <p:nvPr/>
        </p:nvSpPr>
        <p:spPr>
          <a:xfrm>
            <a:off x="316573" y="1285321"/>
            <a:ext cx="11555894" cy="5563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ru-RU" sz="2400" dirty="0"/>
              <a:t>Изучить ПС, детально ознакомиться с квалификационными требованиями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/>
              <a:t>Изучить положения ТК РФ о порядке внедрения и применения профессиональных стандартов, приказы и разъяснения Министерства труда на данную тему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/>
              <a:t>Провести ревизию действующих локальных организационно-распорядительных документов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/>
              <a:t>Разработать комплекс организационных мероприятий по внедрению ПС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/>
              <a:t>Принять распорядительные документы, утверждающие порядок внедрения ПС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/>
              <a:t>Провести ознакомительную беседу с коллективом по вопросам введения профессионального стандарта </a:t>
            </a:r>
          </a:p>
          <a:p>
            <a:pPr algn="just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1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" y="1526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C2292C-0EA2-4ED7-AD75-4817DEB7AF7C}"/>
              </a:ext>
            </a:extLst>
          </p:cNvPr>
          <p:cNvSpPr txBox="1"/>
          <p:nvPr/>
        </p:nvSpPr>
        <p:spPr>
          <a:xfrm>
            <a:off x="3000138" y="247793"/>
            <a:ext cx="6188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ВВЕДЕНИЕ ПРОФСТАНДАРТА: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A20A8-845B-40BE-846B-4C19DB1ED5F6}"/>
              </a:ext>
            </a:extLst>
          </p:cNvPr>
          <p:cNvSpPr txBox="1"/>
          <p:nvPr/>
        </p:nvSpPr>
        <p:spPr>
          <a:xfrm>
            <a:off x="521981" y="1311315"/>
            <a:ext cx="11145078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/>
              <a:t>Создать рабочую группу по внедрению профстандарта «Специалист по библиотечно-информационной деятельности» (далее – Рабочая группа) из числа компетентных и квалифицированных работников библиотеки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/>
              <a:t>Разработать обязанности Рабочей группы, утвердить Положение о рабочей группе по внедрению профстандартов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/>
              <a:t>Разработать План-график мероприятий по внедрению профессионального стандарта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/>
              <a:t>Утвердить (в случае отсутствия) состав аттестационной комиссии для аттестации работников библиотеки</a:t>
            </a:r>
          </a:p>
        </p:txBody>
      </p:sp>
    </p:spTree>
    <p:extLst>
      <p:ext uri="{BB962C8B-B14F-4D97-AF65-F5344CB8AC3E}">
        <p14:creationId xmlns:p14="http://schemas.microsoft.com/office/powerpoint/2010/main" val="214365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317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471F7-01E9-4AFF-A23F-20D76E8472C3}"/>
              </a:ext>
            </a:extLst>
          </p:cNvPr>
          <p:cNvSpPr txBox="1"/>
          <p:nvPr/>
        </p:nvSpPr>
        <p:spPr>
          <a:xfrm>
            <a:off x="751685" y="959486"/>
            <a:ext cx="110920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Образцы документов – Приказа, Положения о рабочей комиссии и Плана – см. : «Введение профессиональных стандартов в деятельность ГУК ТО «РБИК»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https://tularlic.ru/upload/pdf/</a:t>
            </a:r>
            <a:r>
              <a:rPr lang="ru-RU" sz="2400" dirty="0"/>
              <a:t>Приказ_О_создании_рабочей_группы_по_внедрению_профессиональных.</a:t>
            </a:r>
            <a:r>
              <a:rPr lang="en-US" sz="2400" dirty="0"/>
              <a:t>pdf</a:t>
            </a:r>
            <a:endParaRPr lang="ru-RU" sz="2400" dirty="0"/>
          </a:p>
          <a:p>
            <a:pPr>
              <a:lnSpc>
                <a:spcPct val="150000"/>
              </a:lnSpc>
            </a:pPr>
            <a:endParaRPr lang="ru-RU" sz="2400" dirty="0"/>
          </a:p>
          <a:p>
            <a:pPr>
              <a:lnSpc>
                <a:spcPct val="150000"/>
              </a:lnSpc>
            </a:pPr>
            <a:endParaRPr lang="ru-RU" sz="2400" dirty="0"/>
          </a:p>
          <a:p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6B7AEA-ED00-4823-912E-F99388C7A5D3}"/>
              </a:ext>
            </a:extLst>
          </p:cNvPr>
          <p:cNvSpPr txBox="1"/>
          <p:nvPr/>
        </p:nvSpPr>
        <p:spPr>
          <a:xfrm>
            <a:off x="3001618" y="432459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ОБРАЗЦЫ ДОКУМЕНТОВ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CE82569-092C-4354-8A8B-E47D5815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90" y="4378911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" y="386292"/>
            <a:ext cx="12246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CAB9B-06B8-4AE9-B134-3D9FCBF5818C}"/>
              </a:ext>
            </a:extLst>
          </p:cNvPr>
          <p:cNvSpPr txBox="1"/>
          <p:nvPr/>
        </p:nvSpPr>
        <p:spPr>
          <a:xfrm>
            <a:off x="891884" y="242709"/>
            <a:ext cx="9925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МЕРОПРИЯТИЙ ПО ВНЕДРЕНИЮ ПРОФЕССИОНАЛЬНОГО СТАНДАРТА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A66D8B-63EC-4E65-84E0-E402C12EC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36841" y="3216029"/>
            <a:ext cx="2026345" cy="13495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8A6AB7-A52D-4E82-971A-EDC5709E6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122" y="3256730"/>
            <a:ext cx="1264338" cy="1268144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F668237B-8ECB-4EB5-A4BB-353FBFEA0658}"/>
              </a:ext>
            </a:extLst>
          </p:cNvPr>
          <p:cNvSpPr/>
          <p:nvPr/>
        </p:nvSpPr>
        <p:spPr>
          <a:xfrm>
            <a:off x="478174" y="1510943"/>
            <a:ext cx="2694448" cy="15220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5EF17-5D23-4893-897C-A47A33F104B3}"/>
              </a:ext>
            </a:extLst>
          </p:cNvPr>
          <p:cNvSpPr txBox="1"/>
          <p:nvPr/>
        </p:nvSpPr>
        <p:spPr>
          <a:xfrm>
            <a:off x="478174" y="1725034"/>
            <a:ext cx="269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Изучить квалификационные требования</a:t>
            </a:r>
          </a:p>
          <a:p>
            <a:pPr algn="ctr"/>
            <a:r>
              <a:rPr lang="ru-RU" sz="1800" b="1" dirty="0"/>
              <a:t> </a:t>
            </a:r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0731968-4D9E-44D3-B47F-D89B20FE6FBF}"/>
              </a:ext>
            </a:extLst>
          </p:cNvPr>
          <p:cNvSpPr/>
          <p:nvPr/>
        </p:nvSpPr>
        <p:spPr>
          <a:xfrm>
            <a:off x="4483020" y="1349417"/>
            <a:ext cx="3136979" cy="1734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B5CB2-4170-4BDB-9A22-DFD173BF8711}"/>
              </a:ext>
            </a:extLst>
          </p:cNvPr>
          <p:cNvSpPr txBox="1"/>
          <p:nvPr/>
        </p:nvSpPr>
        <p:spPr>
          <a:xfrm>
            <a:off x="4502942" y="1616630"/>
            <a:ext cx="329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Проверить соответствие квалификации работника квалификационным требованиям ПС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0A72500-172C-4D83-AF6C-F222717AD950}"/>
              </a:ext>
            </a:extLst>
          </p:cNvPr>
          <p:cNvSpPr/>
          <p:nvPr/>
        </p:nvSpPr>
        <p:spPr>
          <a:xfrm>
            <a:off x="8678002" y="1427738"/>
            <a:ext cx="3007080" cy="1734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Определить необходимость профессиональной подготовки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F800D76-7AD5-4E95-B3FE-08BA4E3241CF}"/>
              </a:ext>
            </a:extLst>
          </p:cNvPr>
          <p:cNvSpPr/>
          <p:nvPr/>
        </p:nvSpPr>
        <p:spPr>
          <a:xfrm>
            <a:off x="8547653" y="4551116"/>
            <a:ext cx="3137428" cy="1734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Составить Список работников, которые в этом нуждаются в </a:t>
            </a:r>
            <a:r>
              <a:rPr lang="ru-RU" dirty="0" err="1">
                <a:solidFill>
                  <a:schemeClr val="tx1"/>
                </a:solidFill>
              </a:rPr>
              <a:t>проф.подготовке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143094E-0A48-4674-8C9A-81F0DF4C92B0}"/>
              </a:ext>
            </a:extLst>
          </p:cNvPr>
          <p:cNvSpPr/>
          <p:nvPr/>
        </p:nvSpPr>
        <p:spPr>
          <a:xfrm>
            <a:off x="4483020" y="4594007"/>
            <a:ext cx="2998254" cy="17162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Разработать план-график профессиональной подготовки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3B6388F-92FA-4DC3-942E-EF5F1F571778}"/>
              </a:ext>
            </a:extLst>
          </p:cNvPr>
          <p:cNvSpPr/>
          <p:nvPr/>
        </p:nvSpPr>
        <p:spPr>
          <a:xfrm>
            <a:off x="339174" y="4524874"/>
            <a:ext cx="2845529" cy="1734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5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A652E-F328-4062-B634-FED94C0CF0BF}"/>
              </a:ext>
            </a:extLst>
          </p:cNvPr>
          <p:cNvSpPr txBox="1"/>
          <p:nvPr/>
        </p:nvSpPr>
        <p:spPr>
          <a:xfrm>
            <a:off x="573488" y="5023890"/>
            <a:ext cx="25991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Разработать план-график аттестации</a:t>
            </a:r>
          </a:p>
          <a:p>
            <a:pPr algn="ctr"/>
            <a:r>
              <a:rPr lang="ru-RU" dirty="0"/>
              <a:t>(в случае отсутствия) 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5BC2F9CF-13D9-49C9-8176-F5439D6FD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54" y="3216029"/>
            <a:ext cx="1306948" cy="13088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A1ADC172-9253-4A57-9760-4B177B1AE943}"/>
              </a:ext>
            </a:extLst>
          </p:cNvPr>
          <p:cNvSpPr/>
          <p:nvPr/>
        </p:nvSpPr>
        <p:spPr>
          <a:xfrm>
            <a:off x="3352800" y="2186609"/>
            <a:ext cx="953133" cy="371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B8D44F7F-248A-4851-9F06-87B45320F653}"/>
              </a:ext>
            </a:extLst>
          </p:cNvPr>
          <p:cNvSpPr/>
          <p:nvPr/>
        </p:nvSpPr>
        <p:spPr>
          <a:xfrm>
            <a:off x="7692983" y="2109584"/>
            <a:ext cx="953133" cy="371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60B6F138-228E-4CFE-A1C9-B45F816A5591}"/>
              </a:ext>
            </a:extLst>
          </p:cNvPr>
          <p:cNvSpPr/>
          <p:nvPr/>
        </p:nvSpPr>
        <p:spPr>
          <a:xfrm rot="5400000">
            <a:off x="9756829" y="3581654"/>
            <a:ext cx="953133" cy="371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85D71BD7-732A-43D0-BC24-0A09652734EE}"/>
              </a:ext>
            </a:extLst>
          </p:cNvPr>
          <p:cNvSpPr/>
          <p:nvPr/>
        </p:nvSpPr>
        <p:spPr>
          <a:xfrm rot="10800000">
            <a:off x="7654170" y="5392251"/>
            <a:ext cx="720586" cy="371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DC40099E-0179-41F9-A16F-1C32F19678BD}"/>
              </a:ext>
            </a:extLst>
          </p:cNvPr>
          <p:cNvSpPr/>
          <p:nvPr/>
        </p:nvSpPr>
        <p:spPr>
          <a:xfrm rot="10800000">
            <a:off x="3367143" y="5347054"/>
            <a:ext cx="953132" cy="41625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5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05144D-6DD6-4AF1-A69A-484C09CF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C5CAF-EBFC-4450-97FB-4F83C1B8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60" y="-65362"/>
            <a:ext cx="12194960" cy="1364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D9283-E6A4-472A-809E-C06111D3A718}"/>
              </a:ext>
            </a:extLst>
          </p:cNvPr>
          <p:cNvSpPr txBox="1"/>
          <p:nvPr/>
        </p:nvSpPr>
        <p:spPr>
          <a:xfrm>
            <a:off x="3000138" y="386292"/>
            <a:ext cx="6188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УРОВНИ КВАЛИФИКАЦИИ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C0A40-2F6F-4F81-B658-09EFDF267073}"/>
              </a:ext>
            </a:extLst>
          </p:cNvPr>
          <p:cNvSpPr txBox="1"/>
          <p:nvPr/>
        </p:nvSpPr>
        <p:spPr>
          <a:xfrm>
            <a:off x="634624" y="1364974"/>
            <a:ext cx="10919792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Утверждены приказом Министерства труда и социальной защиты РФ от 12 апреля 2013 г. № 148н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• Всего Приказом предусмотрены 9 уровней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• Профстандарт специалиста по БИД предусматривает </a:t>
            </a:r>
            <a:r>
              <a:rPr lang="ru-RU" sz="2400" b="1" dirty="0"/>
              <a:t>6-й и 7-й уровни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• Показатели уровней квалификации состоят из разделов: 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1.Полномочия и ответственность 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2. Характер знаний 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3. Характер умений 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4. Основные пути достижения уровня квалификации (образование и опыт работы)</a:t>
            </a:r>
          </a:p>
        </p:txBody>
      </p:sp>
    </p:spTree>
    <p:extLst>
      <p:ext uri="{BB962C8B-B14F-4D97-AF65-F5344CB8AC3E}">
        <p14:creationId xmlns:p14="http://schemas.microsoft.com/office/powerpoint/2010/main" val="18835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1274</Words>
  <Application>Microsoft Office PowerPoint</Application>
  <PresentationFormat>Широкоэкранный</PresentationFormat>
  <Paragraphs>131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Ubuntu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Дороничева</dc:creator>
  <cp:lastModifiedBy>Дороничева</cp:lastModifiedBy>
  <cp:revision>8</cp:revision>
  <dcterms:created xsi:type="dcterms:W3CDTF">2023-03-10T12:41:24Z</dcterms:created>
  <dcterms:modified xsi:type="dcterms:W3CDTF">2023-03-28T13:13:22Z</dcterms:modified>
</cp:coreProperties>
</file>